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10"/>
  </p:notesMasterIdLst>
  <p:sldIdLst>
    <p:sldId id="256" r:id="rId2"/>
    <p:sldId id="280" r:id="rId3"/>
    <p:sldId id="283" r:id="rId4"/>
    <p:sldId id="282" r:id="rId5"/>
    <p:sldId id="284" r:id="rId6"/>
    <p:sldId id="288" r:id="rId7"/>
    <p:sldId id="287" r:id="rId8"/>
    <p:sldId id="269" r:id="rId9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006600"/>
    <a:srgbClr val="660066"/>
    <a:srgbClr val="FF0000"/>
    <a:srgbClr val="FFFF00"/>
    <a:srgbClr val="FF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617" autoAdjust="0"/>
    <p:restoredTop sz="94660"/>
  </p:normalViewPr>
  <p:slideViewPr>
    <p:cSldViewPr>
      <p:cViewPr varScale="1">
        <p:scale>
          <a:sx n="72" d="100"/>
          <a:sy n="72" d="100"/>
        </p:scale>
        <p:origin x="-278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TW"/>
          </a:p>
        </p:txBody>
      </p:sp>
      <p:sp>
        <p:nvSpPr>
          <p:cNvPr id="440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B23F015-E3C1-4A5B-8631-025FA2963FE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36867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0" lang="zh-TW" altLang="zh-TW" sz="2400">
                <a:latin typeface="Times New Roman" pitchFamily="18" charset="0"/>
              </a:endParaRPr>
            </a:p>
          </p:txBody>
        </p:sp>
        <p:sp>
          <p:nvSpPr>
            <p:cNvPr id="36868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0" lang="zh-TW" altLang="zh-TW" sz="2400">
                <a:latin typeface="Times New Roman" pitchFamily="18" charset="0"/>
              </a:endParaRPr>
            </a:p>
          </p:txBody>
        </p:sp>
        <p:grpSp>
          <p:nvGrpSpPr>
            <p:cNvPr id="36869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36870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kumimoji="0" lang="zh-TW" altLang="zh-TW" sz="2400">
                  <a:latin typeface="Times New Roman" pitchFamily="18" charset="0"/>
                </a:endParaRPr>
              </a:p>
            </p:txBody>
          </p:sp>
          <p:sp>
            <p:nvSpPr>
              <p:cNvPr id="36871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kumimoji="0" lang="zh-TW" altLang="zh-TW" sz="2400">
                  <a:latin typeface="Times New Roman" pitchFamily="18" charset="0"/>
                </a:endParaRPr>
              </a:p>
            </p:txBody>
          </p:sp>
          <p:sp>
            <p:nvSpPr>
              <p:cNvPr id="36872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kumimoji="0" lang="zh-TW" altLang="zh-TW" sz="2400">
                  <a:latin typeface="Times New Roman" pitchFamily="18" charset="0"/>
                </a:endParaRPr>
              </a:p>
            </p:txBody>
          </p:sp>
          <p:sp>
            <p:nvSpPr>
              <p:cNvPr id="36873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kumimoji="0" lang="zh-TW" altLang="zh-TW" sz="2400">
                  <a:latin typeface="Times New Roman" pitchFamily="18" charset="0"/>
                </a:endParaRPr>
              </a:p>
            </p:txBody>
          </p:sp>
          <p:sp>
            <p:nvSpPr>
              <p:cNvPr id="36874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kumimoji="0" lang="zh-TW" altLang="zh-TW" sz="2400">
                  <a:latin typeface="Times New Roman" pitchFamily="18" charset="0"/>
                </a:endParaRPr>
              </a:p>
            </p:txBody>
          </p:sp>
          <p:sp>
            <p:nvSpPr>
              <p:cNvPr id="36875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kumimoji="0" lang="zh-TW" altLang="zh-TW" sz="2400">
                  <a:latin typeface="Times New Roman" pitchFamily="18" charset="0"/>
                </a:endParaRPr>
              </a:p>
            </p:txBody>
          </p:sp>
          <p:sp>
            <p:nvSpPr>
              <p:cNvPr id="36876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kumimoji="0" lang="zh-TW" altLang="zh-TW" sz="2400">
                  <a:latin typeface="Times New Roman" pitchFamily="18" charset="0"/>
                </a:endParaRPr>
              </a:p>
            </p:txBody>
          </p:sp>
          <p:sp>
            <p:nvSpPr>
              <p:cNvPr id="36877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kumimoji="0" lang="zh-TW" altLang="zh-TW" sz="2400">
                  <a:latin typeface="Times New Roman" pitchFamily="18" charset="0"/>
                </a:endParaRPr>
              </a:p>
            </p:txBody>
          </p:sp>
          <p:sp>
            <p:nvSpPr>
              <p:cNvPr id="36878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kumimoji="0" lang="zh-TW" altLang="zh-TW" sz="2400">
                  <a:latin typeface="Times New Roman" pitchFamily="18" charset="0"/>
                </a:endParaRPr>
              </a:p>
            </p:txBody>
          </p:sp>
          <p:sp>
            <p:nvSpPr>
              <p:cNvPr id="36879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kumimoji="0" lang="zh-TW" altLang="zh-TW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36880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6881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6882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24097A7-02B7-40D2-BDE6-E437131E9C29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3688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688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3926BDA-C31F-4698-866C-D71E7337D088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D6A5AB7-2ECE-49F9-9657-1C950E086DF3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E904A15-ADC6-4887-9702-C9ED85BF26D1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D9D2BFF-58DF-40B1-A8A2-9B4B38E8DA78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25E7361-1B7F-4A8A-A2E9-229B08582656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08A1C48-8465-4091-9E2A-5C20EFF1B03B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9" name="日期版面配置區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86DD40A-39F5-4308-A8E8-AD7D8C064E86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0F3B3D0-7F08-4408-97AD-BDE57B042A56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A1D4F46-A090-4FE2-8416-B015497C7AF0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2D5F1E2-3953-4390-91DB-BF972156C475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/>
            </a:lvl1pPr>
          </a:lstStyle>
          <a:p>
            <a:endParaRPr lang="en-US" altLang="zh-TW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Arial Black" pitchFamily="34" charset="0"/>
              </a:defRPr>
            </a:lvl1pPr>
          </a:lstStyle>
          <a:p>
            <a:fld id="{CD22F5BD-2B7D-4A53-B174-50603D4CC2E5}" type="slidenum">
              <a:rPr lang="en-US" altLang="zh-TW"/>
              <a:pPr/>
              <a:t>‹#›</a:t>
            </a:fld>
            <a:endParaRPr lang="en-US" altLang="zh-TW"/>
          </a:p>
        </p:txBody>
      </p:sp>
      <p:grpSp>
        <p:nvGrpSpPr>
          <p:cNvPr id="35844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3584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0" lang="zh-TW" altLang="zh-TW" sz="2400">
                <a:latin typeface="Times New Roman" pitchFamily="18" charset="0"/>
              </a:endParaRPr>
            </a:p>
          </p:txBody>
        </p:sp>
        <p:sp>
          <p:nvSpPr>
            <p:cNvPr id="35846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0" lang="zh-TW" altLang="zh-TW" sz="2400">
                <a:latin typeface="Times New Roman" pitchFamily="18" charset="0"/>
              </a:endParaRPr>
            </a:p>
          </p:txBody>
        </p:sp>
        <p:sp>
          <p:nvSpPr>
            <p:cNvPr id="35847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0" lang="zh-TW" altLang="zh-TW">
                <a:solidFill>
                  <a:schemeClr val="hlink"/>
                </a:solidFill>
              </a:endParaRPr>
            </a:p>
          </p:txBody>
        </p:sp>
        <p:sp>
          <p:nvSpPr>
            <p:cNvPr id="35848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0" lang="zh-TW" altLang="zh-TW">
                <a:solidFill>
                  <a:schemeClr val="hlink"/>
                </a:solidFill>
              </a:endParaRPr>
            </a:p>
          </p:txBody>
        </p:sp>
        <p:sp>
          <p:nvSpPr>
            <p:cNvPr id="35849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0" lang="zh-TW" altLang="zh-TW">
                <a:solidFill>
                  <a:schemeClr val="accent2"/>
                </a:solidFill>
              </a:endParaRPr>
            </a:p>
          </p:txBody>
        </p:sp>
        <p:sp>
          <p:nvSpPr>
            <p:cNvPr id="35850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0" lang="zh-TW" altLang="zh-TW">
                <a:solidFill>
                  <a:schemeClr val="hlink"/>
                </a:solidFill>
              </a:endParaRPr>
            </a:p>
          </p:txBody>
        </p:sp>
        <p:sp>
          <p:nvSpPr>
            <p:cNvPr id="35851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0" lang="zh-TW" altLang="zh-TW" sz="2400">
                <a:latin typeface="Times New Roman" pitchFamily="18" charset="0"/>
              </a:endParaRPr>
            </a:p>
          </p:txBody>
        </p:sp>
        <p:sp>
          <p:nvSpPr>
            <p:cNvPr id="35852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0" lang="zh-TW" altLang="zh-TW">
                <a:solidFill>
                  <a:schemeClr val="accent2"/>
                </a:solidFill>
              </a:endParaRPr>
            </a:p>
          </p:txBody>
        </p:sp>
        <p:sp>
          <p:nvSpPr>
            <p:cNvPr id="35853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0" lang="zh-TW" altLang="zh-TW">
                <a:solidFill>
                  <a:schemeClr val="accent2"/>
                </a:solidFill>
              </a:endParaRPr>
            </a:p>
          </p:txBody>
        </p:sp>
      </p:grpSp>
      <p:sp>
        <p:nvSpPr>
          <p:cNvPr id="35854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35855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3585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新細明體" pitchFamily="18" charset="-120"/>
        </a:defRPr>
      </a:lvl2pPr>
      <a:lvl3pPr algn="l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新細明體" pitchFamily="18" charset="-120"/>
        </a:defRPr>
      </a:lvl3pPr>
      <a:lvl4pPr algn="l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新細明體" pitchFamily="18" charset="-120"/>
        </a:defRPr>
      </a:lvl4pPr>
      <a:lvl5pPr algn="l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cshwang@mx.nthu.edu.tw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cshwang@mx.nthu.edu.tw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84E5A34A-0000-40F8-8E66-5068563CBE1D}" type="slidenum">
              <a:rPr lang="en-US" altLang="zh-TW"/>
              <a:pPr/>
              <a:t>1</a:t>
            </a:fld>
            <a:endParaRPr lang="en-US" altLang="zh-TW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59113" y="1773238"/>
            <a:ext cx="6084887" cy="2592387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TW" altLang="en-US" sz="3200" dirty="0" smtClean="0">
                <a:solidFill>
                  <a:srgbClr val="FFFF00"/>
                </a:solidFill>
              </a:rPr>
              <a:t>奧地利</a:t>
            </a:r>
            <a:r>
              <a:rPr lang="zh-TW" altLang="en-US" sz="3200" dirty="0">
                <a:solidFill>
                  <a:srgbClr val="FFFF00"/>
                </a:solidFill>
              </a:rPr>
              <a:t>學派經濟理論</a:t>
            </a:r>
            <a:r>
              <a:rPr lang="zh-TW" altLang="en-US" sz="3600" dirty="0">
                <a:solidFill>
                  <a:srgbClr val="FFFF00"/>
                </a:solidFill>
              </a:rPr>
              <a:t/>
            </a:r>
            <a:br>
              <a:rPr lang="zh-TW" altLang="en-US" sz="3600" dirty="0">
                <a:solidFill>
                  <a:srgbClr val="FFFF00"/>
                </a:solidFill>
              </a:rPr>
            </a:br>
            <a:r>
              <a:rPr lang="zh-TW" altLang="en-US" sz="3600" dirty="0">
                <a:solidFill>
                  <a:srgbClr val="FFFF00"/>
                </a:solidFill>
              </a:rPr>
              <a:t>     </a:t>
            </a:r>
            <a:r>
              <a:rPr lang="zh-TW" altLang="en-US" sz="4800" b="1" dirty="0">
                <a:solidFill>
                  <a:srgbClr val="FFFF00"/>
                </a:solidFill>
                <a:latin typeface="新細明體" pitchFamily="18" charset="-120"/>
              </a:rPr>
              <a:t> 課程介紹</a:t>
            </a:r>
            <a:r>
              <a:rPr lang="zh-TW" altLang="en-US" sz="4800" b="1" dirty="0">
                <a:solidFill>
                  <a:srgbClr val="FFFF00"/>
                </a:solidFill>
              </a:rPr>
              <a:t/>
            </a:r>
            <a:br>
              <a:rPr lang="zh-TW" altLang="en-US" sz="4800" b="1" dirty="0">
                <a:solidFill>
                  <a:srgbClr val="FFFF00"/>
                </a:solidFill>
              </a:rPr>
            </a:br>
            <a:endParaRPr lang="en-US" altLang="zh-TW" sz="2800" dirty="0">
              <a:solidFill>
                <a:schemeClr val="bg1"/>
              </a:solidFill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2484438" y="4581525"/>
            <a:ext cx="6119812" cy="111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TW" altLang="en-US" sz="2800" b="1">
                <a:solidFill>
                  <a:schemeClr val="bg2"/>
                </a:solidFill>
              </a:rPr>
              <a:t>黃春興 清華大學 經濟學系</a:t>
            </a:r>
          </a:p>
          <a:p>
            <a:pPr algn="ctr">
              <a:lnSpc>
                <a:spcPct val="120000"/>
              </a:lnSpc>
            </a:pPr>
            <a:r>
              <a:rPr kumimoji="0" lang="en-US" altLang="zh-TW" sz="2800" b="1">
                <a:solidFill>
                  <a:schemeClr val="bg2"/>
                </a:solidFill>
                <a:hlinkClick r:id="rId2"/>
              </a:rPr>
              <a:t>cshwang@mx.nthu.edu.tw</a:t>
            </a:r>
            <a:r>
              <a:rPr kumimoji="0" lang="en-US" altLang="zh-TW" sz="2800" b="1">
                <a:solidFill>
                  <a:schemeClr val="bg2"/>
                </a:solidFill>
              </a:rPr>
              <a:t> </a:t>
            </a:r>
            <a:endParaRPr lang="en-US" altLang="zh-TW" sz="2800" b="1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A267E30-D9CF-48F5-A1AF-B18730AD78F7}" type="slidenum">
              <a:rPr lang="en-US" altLang="zh-TW"/>
              <a:pPr/>
              <a:t>2</a:t>
            </a:fld>
            <a:endParaRPr lang="en-US" altLang="zh-TW"/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884238"/>
          </a:xfrm>
        </p:spPr>
        <p:txBody>
          <a:bodyPr/>
          <a:lstStyle/>
          <a:p>
            <a:r>
              <a:rPr lang="en-US" altLang="zh-TW" sz="4000" b="1">
                <a:solidFill>
                  <a:srgbClr val="A50021"/>
                </a:solidFill>
              </a:rPr>
              <a:t>1. </a:t>
            </a:r>
            <a:r>
              <a:rPr lang="zh-TW" altLang="en-US" sz="4000" b="1">
                <a:solidFill>
                  <a:srgbClr val="A50021"/>
                </a:solidFill>
              </a:rPr>
              <a:t>課程說明 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557338"/>
            <a:ext cx="7848600" cy="4679950"/>
          </a:xfrm>
        </p:spPr>
        <p:txBody>
          <a:bodyPr/>
          <a:lstStyle/>
          <a:p>
            <a:pPr marL="609600" indent="-609600">
              <a:buFont typeface="Wingdings" pitchFamily="2" charset="2"/>
              <a:buAutoNum type="arabicParenR"/>
            </a:pPr>
            <a:r>
              <a:rPr lang="zh-TW" altLang="en-US" sz="2800"/>
              <a:t>本課程將完整地介紹奧地利學派經濟理論。</a:t>
            </a:r>
          </a:p>
          <a:p>
            <a:pPr marL="609600" indent="-609600">
              <a:buFont typeface="Wingdings" pitchFamily="2" charset="2"/>
              <a:buAutoNum type="arabicParenR"/>
            </a:pPr>
            <a:r>
              <a:rPr lang="zh-TW" altLang="en-US" sz="2800"/>
              <a:t>奧地利學派將方法論個人主義與方法論主觀主義帶入經濟學，強調主觀價值、知識、企業家精神、市場過程，並應用到產業組織、貨幣理論、政府論、制度演化等方面。</a:t>
            </a:r>
          </a:p>
          <a:p>
            <a:pPr marL="609600" indent="-609600">
              <a:buFont typeface="Wingdings" pitchFamily="2" charset="2"/>
              <a:buAutoNum type="arabicParenR"/>
            </a:pPr>
            <a:r>
              <a:rPr lang="zh-TW" altLang="en-US" sz="2800"/>
              <a:t>近十年來，接二連三出現的新經濟、全球化、金融海嘯、歐債危機等現象，瓦解了以均衡分析為核心的客觀理論，也否定了以政府政策為主導的經濟發展策略，奧地利學派的經濟理論已開始從邊陲走向核心。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C5C998-2AF7-43AF-8E33-1B359B1C7E48}" type="slidenum">
              <a:rPr lang="en-US" altLang="zh-TW"/>
              <a:pPr/>
              <a:t>3</a:t>
            </a:fld>
            <a:endParaRPr lang="en-US" altLang="zh-TW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55675"/>
          </a:xfrm>
        </p:spPr>
        <p:txBody>
          <a:bodyPr/>
          <a:lstStyle/>
          <a:p>
            <a:r>
              <a:rPr lang="en-US" altLang="zh-TW" sz="4000" b="1">
                <a:solidFill>
                  <a:srgbClr val="A50021"/>
                </a:solidFill>
              </a:rPr>
              <a:t>2. </a:t>
            </a:r>
            <a:r>
              <a:rPr lang="zh-TW" altLang="en-US" sz="4000" b="1">
                <a:solidFill>
                  <a:srgbClr val="A50021"/>
                </a:solidFill>
              </a:rPr>
              <a:t>指定用書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557338"/>
            <a:ext cx="7920037" cy="5111750"/>
          </a:xfrm>
        </p:spPr>
        <p:txBody>
          <a:bodyPr/>
          <a:lstStyle/>
          <a:p>
            <a:pPr marL="609600" indent="-609600">
              <a:lnSpc>
                <a:spcPct val="120000"/>
              </a:lnSpc>
              <a:buFont typeface="Wingdings" pitchFamily="2" charset="2"/>
              <a:buAutoNum type="arabicParenR"/>
            </a:pPr>
            <a:r>
              <a:rPr lang="zh-TW" altLang="en-US" sz="2800"/>
              <a:t>本課程將以期刊論文為主要教材，可從課程網頁連結。</a:t>
            </a:r>
          </a:p>
          <a:p>
            <a:pPr marL="609600" indent="-609600">
              <a:lnSpc>
                <a:spcPct val="120000"/>
              </a:lnSpc>
              <a:buFont typeface="Wingdings" pitchFamily="2" charset="2"/>
              <a:buAutoNum type="arabicParenR"/>
            </a:pPr>
            <a:r>
              <a:rPr lang="zh-TW" altLang="en-US" sz="2800"/>
              <a:t>由於奧地利學派許多概念和新古典學派或凱因斯理論差異不小，因此，在指定用書與參考書籍間，同學們可以先瀏覽我的教學網頁。對於基本經濟學還不熟悉的同學，可先瀏覽「經濟學原理網頁」，學過經濟學原理的同學，可瀏覽「政治經濟學網頁」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1DB329D-680C-44D2-9BCA-930C026895EA}" type="slidenum">
              <a:rPr lang="en-US" altLang="zh-TW"/>
              <a:pPr/>
              <a:t>4</a:t>
            </a:fld>
            <a:endParaRPr lang="en-US" altLang="zh-TW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955675"/>
          </a:xfrm>
        </p:spPr>
        <p:txBody>
          <a:bodyPr/>
          <a:lstStyle/>
          <a:p>
            <a:r>
              <a:rPr lang="en-US" altLang="zh-TW" sz="4000" b="1">
                <a:solidFill>
                  <a:srgbClr val="A50021"/>
                </a:solidFill>
              </a:rPr>
              <a:t>3. </a:t>
            </a:r>
            <a:r>
              <a:rPr lang="zh-TW" altLang="en-US" sz="4000" b="1">
                <a:solidFill>
                  <a:srgbClr val="A50021"/>
                </a:solidFill>
              </a:rPr>
              <a:t>參考書籍 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341438"/>
            <a:ext cx="8064500" cy="4824412"/>
          </a:xfrm>
        </p:spPr>
        <p:txBody>
          <a:bodyPr/>
          <a:lstStyle/>
          <a:p>
            <a:pPr marL="609600" indent="-609600">
              <a:lnSpc>
                <a:spcPct val="110000"/>
              </a:lnSpc>
            </a:pPr>
            <a:r>
              <a:rPr lang="en-US" altLang="zh-TW" sz="2800">
                <a:latin typeface="Times New Roman" pitchFamily="18" charset="0"/>
              </a:rPr>
              <a:t>Karen I. Vaughn, </a:t>
            </a:r>
            <a:r>
              <a:rPr lang="en-US" altLang="zh-TW" sz="2800" i="1">
                <a:latin typeface="Times New Roman" pitchFamily="18" charset="0"/>
              </a:rPr>
              <a:t>Austrian Economics in America: The migration of a tradition</a:t>
            </a:r>
            <a:r>
              <a:rPr lang="en-US" altLang="zh-TW" sz="2800">
                <a:latin typeface="Times New Roman" pitchFamily="18" charset="0"/>
              </a:rPr>
              <a:t>, Cambridge: Cambridge University Press, 1994. </a:t>
            </a:r>
          </a:p>
          <a:p>
            <a:pPr marL="609600" indent="-609600">
              <a:lnSpc>
                <a:spcPct val="110000"/>
              </a:lnSpc>
            </a:pPr>
            <a:r>
              <a:rPr lang="en-US" altLang="zh-TW" sz="2800">
                <a:latin typeface="Times New Roman" pitchFamily="18" charset="0"/>
              </a:rPr>
              <a:t>Ludwig von Mises, </a:t>
            </a:r>
            <a:r>
              <a:rPr lang="en-US" altLang="zh-TW" sz="2800" i="1">
                <a:latin typeface="Times New Roman" pitchFamily="18" charset="0"/>
              </a:rPr>
              <a:t>Human Action: A treatise on economics</a:t>
            </a:r>
            <a:r>
              <a:rPr lang="en-US" altLang="zh-TW" sz="2800">
                <a:latin typeface="Times New Roman" pitchFamily="18" charset="0"/>
              </a:rPr>
              <a:t>, London: Hodge and Company, 1949.</a:t>
            </a:r>
            <a:r>
              <a:rPr lang="zh-TW" altLang="en-US" sz="2800">
                <a:latin typeface="Times New Roman" pitchFamily="18" charset="0"/>
              </a:rPr>
              <a:t>（</a:t>
            </a:r>
            <a:r>
              <a:rPr lang="en-US" altLang="zh-TW" sz="2800">
                <a:latin typeface="Times New Roman" pitchFamily="18" charset="0"/>
              </a:rPr>
              <a:t>http://mises.org/books/humanaction.pdf </a:t>
            </a:r>
            <a:r>
              <a:rPr lang="zh-TW" altLang="en-US" sz="2800">
                <a:latin typeface="Times New Roman" pitchFamily="18" charset="0"/>
              </a:rPr>
              <a:t>）</a:t>
            </a:r>
          </a:p>
          <a:p>
            <a:pPr marL="609600" indent="-609600">
              <a:lnSpc>
                <a:spcPct val="110000"/>
              </a:lnSpc>
            </a:pPr>
            <a:r>
              <a:rPr lang="en-US" altLang="zh-TW" sz="2800">
                <a:latin typeface="Times New Roman" pitchFamily="18" charset="0"/>
              </a:rPr>
              <a:t>F. A. Hayek, </a:t>
            </a:r>
            <a:r>
              <a:rPr lang="en-US" altLang="zh-TW" sz="2800" i="1">
                <a:latin typeface="Times New Roman" pitchFamily="18" charset="0"/>
              </a:rPr>
              <a:t>The Constitution of Liberty</a:t>
            </a:r>
            <a:r>
              <a:rPr lang="en-US" altLang="zh-TW" sz="2800">
                <a:latin typeface="Times New Roman" pitchFamily="18" charset="0"/>
              </a:rPr>
              <a:t>, Chicago: University of Chicago Press, 1960.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43BC5A-73CD-46BA-8821-56A53D889BDE}" type="slidenum">
              <a:rPr lang="en-US" altLang="zh-TW"/>
              <a:pPr/>
              <a:t>5</a:t>
            </a:fld>
            <a:endParaRPr lang="en-US" altLang="zh-TW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936625"/>
          </a:xfrm>
        </p:spPr>
        <p:txBody>
          <a:bodyPr/>
          <a:lstStyle/>
          <a:p>
            <a:r>
              <a:rPr lang="en-US" altLang="zh-TW" sz="4000" b="1">
                <a:solidFill>
                  <a:srgbClr val="A50021"/>
                </a:solidFill>
              </a:rPr>
              <a:t>4. </a:t>
            </a:r>
            <a:r>
              <a:rPr lang="zh-TW" altLang="en-US" sz="4000" b="1">
                <a:solidFill>
                  <a:srgbClr val="A50021"/>
                </a:solidFill>
              </a:rPr>
              <a:t>教學方式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484313"/>
            <a:ext cx="7942262" cy="4752975"/>
          </a:xfrm>
        </p:spPr>
        <p:txBody>
          <a:bodyPr/>
          <a:lstStyle/>
          <a:p>
            <a:pPr marL="609600" indent="-609600">
              <a:lnSpc>
                <a:spcPct val="150000"/>
              </a:lnSpc>
              <a:buFont typeface="Wingdings" pitchFamily="2" charset="2"/>
              <a:buAutoNum type="arabicParenR"/>
            </a:pPr>
            <a:r>
              <a:rPr lang="zh-TW" altLang="en-US" sz="2800"/>
              <a:t>本課程以老師講授為主，以討論為輔。  </a:t>
            </a:r>
          </a:p>
          <a:p>
            <a:pPr marL="609600" indent="-609600">
              <a:lnSpc>
                <a:spcPct val="150000"/>
              </a:lnSpc>
              <a:buFont typeface="Wingdings" pitchFamily="2" charset="2"/>
              <a:buNone/>
            </a:pPr>
            <a:endParaRPr lang="zh-TW" altLang="en-US" sz="2800">
              <a:solidFill>
                <a:srgbClr val="FF0000"/>
              </a:solidFill>
            </a:endParaRPr>
          </a:p>
          <a:p>
            <a:pPr marL="609600" indent="-609600">
              <a:lnSpc>
                <a:spcPct val="150000"/>
              </a:lnSpc>
              <a:buFont typeface="Wingdings" pitchFamily="2" charset="2"/>
              <a:buAutoNum type="arabicParenR"/>
            </a:pPr>
            <a:endParaRPr lang="en-US" altLang="zh-TW" sz="2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7F4B29-CEFE-42DB-92E8-44AFA1BCEB74}" type="slidenum">
              <a:rPr lang="en-US" altLang="zh-TW"/>
              <a:pPr/>
              <a:t>6</a:t>
            </a:fld>
            <a:endParaRPr lang="en-US" altLang="zh-TW"/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936625"/>
          </a:xfrm>
        </p:spPr>
        <p:txBody>
          <a:bodyPr/>
          <a:lstStyle/>
          <a:p>
            <a:r>
              <a:rPr lang="en-US" altLang="zh-TW" sz="4000" b="1">
                <a:solidFill>
                  <a:srgbClr val="A50021"/>
                </a:solidFill>
              </a:rPr>
              <a:t>5. </a:t>
            </a:r>
            <a:r>
              <a:rPr lang="zh-TW" altLang="en-US" sz="4000" b="1">
                <a:solidFill>
                  <a:srgbClr val="A50021"/>
                </a:solidFill>
              </a:rPr>
              <a:t>成績考核 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484313"/>
            <a:ext cx="7942262" cy="4752975"/>
          </a:xfrm>
        </p:spPr>
        <p:txBody>
          <a:bodyPr/>
          <a:lstStyle/>
          <a:p>
            <a:pPr marL="609600" indent="-609600">
              <a:lnSpc>
                <a:spcPct val="150000"/>
              </a:lnSpc>
              <a:buFont typeface="Wingdings" pitchFamily="2" charset="2"/>
              <a:buAutoNum type="arabicParenR"/>
            </a:pPr>
            <a:r>
              <a:rPr lang="zh-TW" altLang="en-US" sz="2800"/>
              <a:t>學期成績包括學習過程和期末評量，各占</a:t>
            </a:r>
            <a:r>
              <a:rPr lang="en-US" altLang="zh-TW" sz="2800"/>
              <a:t>50%</a:t>
            </a:r>
            <a:r>
              <a:rPr lang="zh-TW" altLang="en-US" sz="2800"/>
              <a:t>，詳細方式將於開學時與同學們共同商議。 </a:t>
            </a:r>
            <a:endParaRPr lang="zh-TW" altLang="en-US" sz="2800">
              <a:solidFill>
                <a:srgbClr val="FF0000"/>
              </a:solidFill>
            </a:endParaRPr>
          </a:p>
          <a:p>
            <a:pPr marL="609600" indent="-609600">
              <a:lnSpc>
                <a:spcPct val="150000"/>
              </a:lnSpc>
              <a:buFont typeface="Wingdings" pitchFamily="2" charset="2"/>
              <a:buAutoNum type="arabicParenR"/>
            </a:pPr>
            <a:endParaRPr lang="en-US" altLang="zh-TW" sz="2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16F46E-84FB-4952-BAA0-C4E337AAD734}" type="slidenum">
              <a:rPr lang="en-US" altLang="zh-TW"/>
              <a:pPr/>
              <a:t>7</a:t>
            </a:fld>
            <a:endParaRPr lang="en-US" altLang="zh-TW"/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04664"/>
            <a:ext cx="8229600" cy="1027113"/>
          </a:xfrm>
        </p:spPr>
        <p:txBody>
          <a:bodyPr/>
          <a:lstStyle/>
          <a:p>
            <a:r>
              <a:rPr lang="en-US" altLang="zh-TW" sz="4000" b="1" dirty="0">
                <a:solidFill>
                  <a:srgbClr val="A50021"/>
                </a:solidFill>
              </a:rPr>
              <a:t>6. </a:t>
            </a:r>
            <a:r>
              <a:rPr lang="zh-TW" altLang="en-US" sz="4000" b="1" dirty="0">
                <a:solidFill>
                  <a:srgbClr val="A50021"/>
                </a:solidFill>
              </a:rPr>
              <a:t>主題與教學進度 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556792"/>
            <a:ext cx="5040560" cy="2808312"/>
          </a:xfrm>
        </p:spPr>
        <p:txBody>
          <a:bodyPr/>
          <a:lstStyle/>
          <a:p>
            <a:pPr>
              <a:buNone/>
            </a:pPr>
            <a:r>
              <a:rPr lang="zh-TW" altLang="zh-TW" sz="2400" b="1" dirty="0"/>
              <a:t>第一篇 奧派經濟理論的出現與復甦</a:t>
            </a:r>
            <a:endParaRPr lang="zh-TW" altLang="zh-TW" sz="2400" dirty="0"/>
          </a:p>
          <a:p>
            <a:pPr lvl="0"/>
            <a:r>
              <a:rPr lang="zh-TW" altLang="zh-TW" sz="2400" dirty="0"/>
              <a:t>奧派經濟理論的出現</a:t>
            </a:r>
          </a:p>
          <a:p>
            <a:pPr lvl="0"/>
            <a:r>
              <a:rPr lang="zh-TW" altLang="zh-TW" sz="2400" dirty="0"/>
              <a:t>奧派理論的成型</a:t>
            </a:r>
          </a:p>
          <a:p>
            <a:pPr lvl="0"/>
            <a:r>
              <a:rPr lang="zh-TW" altLang="zh-TW" sz="2400" dirty="0"/>
              <a:t>逃往美國的奧派學者</a:t>
            </a:r>
          </a:p>
          <a:p>
            <a:pPr lvl="0"/>
            <a:r>
              <a:rPr lang="zh-TW" altLang="zh-TW" sz="2400" dirty="0"/>
              <a:t>奧派的</a:t>
            </a:r>
            <a:r>
              <a:rPr lang="zh-TW" altLang="zh-TW" sz="2400" dirty="0" smtClean="0"/>
              <a:t>復甦</a:t>
            </a:r>
            <a:endParaRPr lang="zh-TW" altLang="zh-TW" sz="24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059832" y="4437112"/>
            <a:ext cx="3600400" cy="2088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tabLst/>
              <a:defRPr/>
            </a:pPr>
            <a:r>
              <a:rPr kumimoji="1" lang="zh-TW" altLang="zh-TW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第二篇 核心理論</a:t>
            </a:r>
            <a:endParaRPr kumimoji="1" lang="zh-TW" altLang="zh-TW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1" lang="zh-TW" altLang="zh-TW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主觀行動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1" lang="zh-TW" altLang="zh-TW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市場競爭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1" lang="zh-TW" altLang="zh-TW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知識與成長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5940152" y="1916832"/>
            <a:ext cx="2865437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tabLst/>
              <a:defRPr/>
            </a:pPr>
            <a:r>
              <a:rPr kumimoji="1" lang="zh-TW" altLang="zh-TW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第三篇 外圍理論</a:t>
            </a:r>
            <a:endParaRPr kumimoji="1" lang="zh-TW" altLang="zh-TW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1" lang="zh-TW" altLang="zh-TW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計畫經濟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1" lang="zh-TW" altLang="zh-TW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景氣循環論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1" lang="zh-TW" altLang="zh-TW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制度演化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1" lang="zh-TW" altLang="zh-TW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政府論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1" lang="zh-TW" altLang="zh-TW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公義社會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D1170E4-9CC4-43A5-A252-73BFD63EF489}" type="slidenum">
              <a:rPr lang="en-US" altLang="zh-TW"/>
              <a:pPr/>
              <a:t>8</a:t>
            </a:fld>
            <a:endParaRPr lang="en-US" altLang="zh-TW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147050" cy="1171575"/>
          </a:xfrm>
        </p:spPr>
        <p:txBody>
          <a:bodyPr/>
          <a:lstStyle/>
          <a:p>
            <a:r>
              <a:rPr lang="en-US" altLang="zh-TW" sz="4000" b="1">
                <a:solidFill>
                  <a:srgbClr val="A50021"/>
                </a:solidFill>
              </a:rPr>
              <a:t>7. </a:t>
            </a:r>
            <a:r>
              <a:rPr lang="zh-TW" altLang="en-US" sz="4000" b="1">
                <a:solidFill>
                  <a:srgbClr val="A50021"/>
                </a:solidFill>
              </a:rPr>
              <a:t>聯絡資訊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218487" cy="4895850"/>
          </a:xfrm>
          <a:noFill/>
          <a:ln/>
        </p:spPr>
        <p:txBody>
          <a:bodyPr/>
          <a:lstStyle/>
          <a:p>
            <a:pPr marL="533400" indent="-533400">
              <a:buFont typeface="Wingdings" pitchFamily="2" charset="2"/>
              <a:buNone/>
            </a:pPr>
            <a:endParaRPr lang="en-US" altLang="zh-TW" sz="2800" b="1" dirty="0">
              <a:latin typeface="Times New Roman" pitchFamily="18" charset="0"/>
            </a:endParaRPr>
          </a:p>
          <a:p>
            <a:pPr marL="533400" indent="-533400"/>
            <a:r>
              <a:rPr lang="zh-TW" altLang="en-US" sz="2800" b="1" dirty="0">
                <a:solidFill>
                  <a:schemeClr val="bg2"/>
                </a:solidFill>
                <a:latin typeface="Times New Roman" pitchFamily="18" charset="0"/>
              </a:rPr>
              <a:t>課程網頁位址</a:t>
            </a:r>
          </a:p>
          <a:p>
            <a:pPr marL="914400" lvl="1" indent="-457200"/>
            <a:r>
              <a:rPr lang="en-US" altLang="zh-TW" sz="2400" dirty="0">
                <a:latin typeface="Times New Roman" pitchFamily="18" charset="0"/>
              </a:rPr>
              <a:t>http://mx.nthu.edu.tw/~cshwang/ </a:t>
            </a:r>
            <a:r>
              <a:rPr lang="zh-TW" altLang="en-US" sz="2400" dirty="0">
                <a:latin typeface="Times New Roman" pitchFamily="18" charset="0"/>
              </a:rPr>
              <a:t>網址下選「經濟學教學」內頁之</a:t>
            </a:r>
            <a:r>
              <a:rPr lang="zh-TW" altLang="en-US" sz="2400" dirty="0" smtClean="0">
                <a:latin typeface="Times New Roman" pitchFamily="18" charset="0"/>
              </a:rPr>
              <a:t>「奧地利</a:t>
            </a:r>
            <a:r>
              <a:rPr lang="zh-TW" altLang="en-US" sz="2400" dirty="0">
                <a:latin typeface="Times New Roman" pitchFamily="18" charset="0"/>
              </a:rPr>
              <a:t>學派經濟理論」。</a:t>
            </a:r>
            <a:endParaRPr lang="zh-TW" altLang="en-US" sz="2400" b="1" dirty="0">
              <a:latin typeface="Times New Roman" pitchFamily="18" charset="0"/>
            </a:endParaRPr>
          </a:p>
          <a:p>
            <a:pPr marL="533400" indent="-533400">
              <a:buFont typeface="Wingdings" pitchFamily="2" charset="2"/>
              <a:buNone/>
            </a:pPr>
            <a:endParaRPr lang="zh-TW" altLang="en-US" sz="2800" b="1" dirty="0">
              <a:latin typeface="Times New Roman" pitchFamily="18" charset="0"/>
            </a:endParaRPr>
          </a:p>
          <a:p>
            <a:pPr marL="533400" indent="-533400"/>
            <a:r>
              <a:rPr lang="zh-TW" altLang="en-US" sz="2800" b="1" dirty="0">
                <a:latin typeface="Times New Roman" pitchFamily="18" charset="0"/>
              </a:rPr>
              <a:t>黃春興 ／</a:t>
            </a:r>
            <a:r>
              <a:rPr lang="en-US" altLang="zh-TW" sz="2800" b="1" dirty="0">
                <a:latin typeface="Times New Roman" pitchFamily="18" charset="0"/>
              </a:rPr>
              <a:t>Chun-Sin Hwang</a:t>
            </a:r>
          </a:p>
          <a:p>
            <a:pPr marL="914400" lvl="1" indent="-457200"/>
            <a:r>
              <a:rPr kumimoji="0" lang="en-US" altLang="zh-TW" sz="2400" b="1" dirty="0">
                <a:solidFill>
                  <a:srgbClr val="FF0000"/>
                </a:solidFill>
                <a:latin typeface="Times New Roman" pitchFamily="18" charset="0"/>
              </a:rPr>
              <a:t>Email: </a:t>
            </a:r>
            <a:r>
              <a:rPr kumimoji="0" lang="en-US" altLang="zh-TW" sz="2400" b="1" dirty="0">
                <a:latin typeface="Times New Roman" pitchFamily="18" charset="0"/>
                <a:hlinkClick r:id="rId2"/>
              </a:rPr>
              <a:t>cshwang@mx.nthu.edu.tw</a:t>
            </a:r>
            <a:endParaRPr kumimoji="0" lang="en-US" altLang="zh-TW" sz="2400" b="1" dirty="0">
              <a:latin typeface="Times New Roman" pitchFamily="18" charset="0"/>
            </a:endParaRPr>
          </a:p>
          <a:p>
            <a:pPr marL="533400" indent="-533400">
              <a:buFont typeface="Wingdings" pitchFamily="2" charset="2"/>
              <a:buNone/>
            </a:pPr>
            <a:r>
              <a:rPr kumimoji="0" lang="en-US" altLang="zh-TW" sz="2800" b="1" dirty="0" smtClean="0">
                <a:latin typeface="Times New Roman" pitchFamily="18" charset="0"/>
              </a:rPr>
              <a:t>                 </a:t>
            </a:r>
            <a:endParaRPr kumimoji="0" lang="en-US" altLang="zh-TW" sz="2800" b="1" dirty="0">
              <a:latin typeface="Times New Roman" pitchFamily="18" charset="0"/>
            </a:endParaRPr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7588250" y="0"/>
            <a:ext cx="15557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TW" altLang="en-US" sz="1200">
                <a:solidFill>
                  <a:schemeClr val="bg2"/>
                </a:solidFill>
              </a:rPr>
              <a:t>奧地利學派經濟理論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341</TotalTime>
  <Words>444</Words>
  <Application>Microsoft Office PowerPoint</Application>
  <PresentationFormat>如螢幕大小 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9" baseType="lpstr">
      <vt:lpstr>Pixel</vt:lpstr>
      <vt:lpstr>奧地利學派經濟理論       課程介紹 </vt:lpstr>
      <vt:lpstr>1. 課程說明 </vt:lpstr>
      <vt:lpstr>2. 指定用書</vt:lpstr>
      <vt:lpstr>3. 參考書籍 </vt:lpstr>
      <vt:lpstr>4. 教學方式</vt:lpstr>
      <vt:lpstr>5. 成績考核 </vt:lpstr>
      <vt:lpstr>6. 主題與教學進度 </vt:lpstr>
      <vt:lpstr>7. 聯絡資訊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csh</dc:creator>
  <cp:lastModifiedBy>Chunsin Hwang</cp:lastModifiedBy>
  <cp:revision>54</cp:revision>
  <dcterms:created xsi:type="dcterms:W3CDTF">2007-04-05T20:12:20Z</dcterms:created>
  <dcterms:modified xsi:type="dcterms:W3CDTF">2018-09-14T11:51:15Z</dcterms:modified>
</cp:coreProperties>
</file>